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9" r:id="rId3"/>
    <p:sldId id="270" r:id="rId4"/>
    <p:sldId id="271" r:id="rId5"/>
    <p:sldId id="275" r:id="rId6"/>
    <p:sldId id="272" r:id="rId7"/>
    <p:sldId id="277" r:id="rId8"/>
    <p:sldId id="273" r:id="rId9"/>
    <p:sldId id="290" r:id="rId10"/>
    <p:sldId id="292" r:id="rId11"/>
    <p:sldId id="293" r:id="rId12"/>
    <p:sldId id="278" r:id="rId13"/>
    <p:sldId id="283" r:id="rId14"/>
    <p:sldId id="27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8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420" y="-6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3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hu-HU" smtClean="0"/>
              <a:pPr/>
              <a:t>2015.05.05.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hu-HU" smtClean="0"/>
              <a:pPr/>
              <a:t>2015.05.05.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234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542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Fodros fehér felhők mély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 descr="Közelkép növényi rügyrő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103632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86058"/>
            <a:ext cx="85344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1047715" y="3571876"/>
            <a:ext cx="10096571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1047715" y="4786322"/>
            <a:ext cx="10096571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Magyar Aeroszol Konferencia, Szeged  2015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2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Kép 10" descr="Közelkép zöld növényekrő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Magyar Aeroszol Konferencia, Szeged  2015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2015. március 18.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Magyar Aeroszol Konferencia, Szeged  2015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309248"/>
            <a:ext cx="6949440" cy="176364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of the secondary inorganic aerosol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Hungary using background measurements and model calculations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4456091"/>
            <a:ext cx="6949440" cy="1375326"/>
          </a:xfrm>
        </p:spPr>
        <p:txBody>
          <a:bodyPr>
            <a:normAutofit/>
          </a:bodyPr>
          <a:lstStyle/>
          <a:p>
            <a:r>
              <a:rPr lang="en-US" b="1" dirty="0" smtClean="0"/>
              <a:t>Zita Ferenczi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Hungarian Meteorological Service</a:t>
            </a:r>
          </a:p>
          <a:p>
            <a:endParaRPr lang="en-US" dirty="0"/>
          </a:p>
        </p:txBody>
      </p:sp>
      <p:pic>
        <p:nvPicPr>
          <p:cNvPr id="4" name="Kép 3" descr="omsz_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7155" y="4822166"/>
            <a:ext cx="723540" cy="8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070" y="697585"/>
            <a:ext cx="5998633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Monitoring program of Farkasfa and Nyírjes stations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3180" y="2766878"/>
            <a:ext cx="7663912" cy="2696273"/>
          </a:xfrm>
        </p:spPr>
        <p:txBody>
          <a:bodyPr rtlCol="0">
            <a:noAutofit/>
          </a:bodyPr>
          <a:lstStyle/>
          <a:p>
            <a:r>
              <a:rPr lang="en-US" sz="1800" b="1" u="sng" dirty="0" smtClean="0"/>
              <a:t>Trace gases</a:t>
            </a:r>
            <a:r>
              <a:rPr lang="en-US" sz="1800" b="1" dirty="0" smtClean="0"/>
              <a:t>: 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, NO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b="1" dirty="0" smtClean="0"/>
              <a:t> 	</a:t>
            </a:r>
          </a:p>
          <a:p>
            <a:r>
              <a:rPr lang="en-US" sz="1800" b="1" u="sng" dirty="0" smtClean="0"/>
              <a:t>Aerosols</a:t>
            </a:r>
            <a:r>
              <a:rPr lang="en-US" sz="1800" b="1" dirty="0" smtClean="0"/>
              <a:t>: </a:t>
            </a:r>
          </a:p>
          <a:p>
            <a:pPr lvl="1"/>
            <a:r>
              <a:rPr lang="en-US" dirty="0" smtClean="0"/>
              <a:t>sulfate, nitrate, ammonium, sodium, </a:t>
            </a:r>
            <a:r>
              <a:rPr lang="en-US" dirty="0" err="1" smtClean="0"/>
              <a:t>potasium</a:t>
            </a:r>
            <a:r>
              <a:rPr lang="en-US" dirty="0" smtClean="0"/>
              <a:t>, calcium, magnesium, heavy metals </a:t>
            </a:r>
            <a:r>
              <a:rPr lang="en-US" b="1" dirty="0" smtClean="0"/>
              <a:t>	</a:t>
            </a:r>
          </a:p>
          <a:p>
            <a:r>
              <a:rPr lang="en-US" sz="1800" b="1" u="sng" dirty="0" smtClean="0"/>
              <a:t>Inorganic compounds in precipitation</a:t>
            </a:r>
            <a:r>
              <a:rPr lang="en-US" sz="1800" b="1" dirty="0" smtClean="0"/>
              <a:t>: </a:t>
            </a:r>
          </a:p>
          <a:p>
            <a:pPr lvl="1"/>
            <a:r>
              <a:rPr lang="en-US" dirty="0" smtClean="0"/>
              <a:t>pH, conductivity, sulfate, nitrate, ammonium, chloride, </a:t>
            </a:r>
            <a:r>
              <a:rPr lang="en-US" sz="2000" dirty="0" smtClean="0"/>
              <a:t>sodium</a:t>
            </a:r>
            <a:r>
              <a:rPr lang="hu-HU" sz="2000" dirty="0" smtClean="0"/>
              <a:t>,</a:t>
            </a:r>
            <a:r>
              <a:rPr lang="en-US" sz="2000" dirty="0" smtClean="0"/>
              <a:t> </a:t>
            </a:r>
            <a:r>
              <a:rPr lang="en-US" dirty="0" smtClean="0"/>
              <a:t>magnesium, calcium, potassium, heavy metals</a:t>
            </a:r>
          </a:p>
        </p:txBody>
      </p:sp>
      <p:pic>
        <p:nvPicPr>
          <p:cNvPr id="10244" name="Picture 1027" descr="D:\Ferenczi\KEPEK\leo\2006-04-26 0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4" y="209228"/>
            <a:ext cx="3479369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27" descr="allomas_nyirj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891" y="4051299"/>
            <a:ext cx="388490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6021091" y="2138765"/>
            <a:ext cx="52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measurement started on these stations: </a:t>
            </a:r>
            <a:r>
              <a:rPr lang="en-US" b="1" dirty="0" smtClean="0"/>
              <a:t>1996</a:t>
            </a:r>
            <a:endParaRPr lang="en-US" b="1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smtClean="0"/>
              <a:t>TFMM 2015 annual meeting - Krakow</a:t>
            </a:r>
            <a:endParaRPr lang="en-US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276087"/>
            <a:ext cx="12192000" cy="11835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Temporal variability of yearly average of SO2, NO2 and NH3 </a:t>
            </a:r>
            <a:br>
              <a:rPr lang="en-US" sz="3200" b="1" dirty="0" smtClean="0"/>
            </a:br>
            <a:r>
              <a:rPr lang="hu-HU" sz="3200" b="1" dirty="0" err="1" smtClean="0"/>
              <a:t>concentrations</a:t>
            </a:r>
            <a:r>
              <a:rPr lang="hu-HU" sz="3200" b="1" dirty="0" smtClean="0"/>
              <a:t> </a:t>
            </a:r>
            <a:r>
              <a:rPr lang="en-US" sz="3200" b="1" dirty="0" smtClean="0"/>
              <a:t>at K-puszta  station  (1990 -2010)</a:t>
            </a:r>
            <a:endParaRPr lang="en-US" sz="3200" b="1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smtClean="0"/>
              <a:t>ra</a:t>
            </a:r>
            <a:r>
              <a:rPr lang="hu-HU" dirty="0" smtClean="0"/>
              <a:t>k</a:t>
            </a:r>
            <a:r>
              <a:rPr lang="en-US" dirty="0" smtClean="0"/>
              <a:t>ow</a:t>
            </a:r>
            <a:endParaRPr lang="hu-HU" dirty="0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101" y="2090666"/>
            <a:ext cx="4548010" cy="27617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778" y="2857143"/>
            <a:ext cx="4541914" cy="27434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4455" y="3623620"/>
            <a:ext cx="454191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0723"/>
            <a:ext cx="11976340" cy="11835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Temporal variability of yearly average concentrations of main ions in  the secondary inorganic aerosol </a:t>
            </a:r>
            <a:r>
              <a:rPr lang="hu-HU" sz="3200" b="1" dirty="0" err="1" smtClean="0"/>
              <a:t>at</a:t>
            </a:r>
            <a:r>
              <a:rPr lang="hu-HU" sz="3200" b="1" dirty="0" smtClean="0"/>
              <a:t> </a:t>
            </a:r>
            <a:r>
              <a:rPr lang="en-US" sz="3200" b="1" dirty="0" smtClean="0"/>
              <a:t>K-</a:t>
            </a:r>
            <a:r>
              <a:rPr lang="en-US" sz="3200" b="1" dirty="0" err="1" smtClean="0"/>
              <a:t>puszta</a:t>
            </a:r>
            <a:r>
              <a:rPr lang="en-US" sz="3200" b="1" dirty="0" smtClean="0"/>
              <a:t> station (1990 -2010)</a:t>
            </a:r>
            <a:endParaRPr lang="en-US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smtClean="0"/>
              <a:t>ra</a:t>
            </a:r>
            <a:r>
              <a:rPr lang="hu-HU" dirty="0" smtClean="0"/>
              <a:t>k</a:t>
            </a:r>
            <a:r>
              <a:rPr lang="en-US" dirty="0" smtClean="0"/>
              <a:t>ow</a:t>
            </a:r>
            <a:endParaRPr lang="hu-HU" dirty="0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86929" y="2053087"/>
            <a:ext cx="297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 values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918384" y="2001329"/>
            <a:ext cx="33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the variability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384" y="2603261"/>
            <a:ext cx="5376922" cy="323187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007" y="2603261"/>
            <a:ext cx="5376923" cy="32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38" y="152743"/>
            <a:ext cx="11657953" cy="11835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Temporal variability of yearly average SIA concentrations at the background stations of Hungary (2000-2010)</a:t>
            </a:r>
            <a:endParaRPr lang="en-US" sz="3600" b="1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smtClean="0"/>
              <a:t>ra</a:t>
            </a:r>
            <a:r>
              <a:rPr lang="hu-HU" dirty="0" smtClean="0"/>
              <a:t>k</a:t>
            </a:r>
            <a:r>
              <a:rPr lang="en-US" dirty="0" smtClean="0"/>
              <a:t>ow</a:t>
            </a:r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38" y="1506054"/>
            <a:ext cx="5374902" cy="24040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845" y="1524949"/>
            <a:ext cx="5315848" cy="23791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771" y="4092744"/>
            <a:ext cx="5374902" cy="24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4" y="1008252"/>
            <a:ext cx="2880000" cy="288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55" y="3749400"/>
            <a:ext cx="2880000" cy="288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39" y="1008252"/>
            <a:ext cx="2880000" cy="288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38" y="3749400"/>
            <a:ext cx="2880000" cy="288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40" y="0"/>
            <a:ext cx="11596758" cy="67030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EMEP model calculation results for SIA (1990 and 2010)</a:t>
            </a:r>
            <a:endParaRPr lang="en-US" sz="3200" b="1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8" y="1008252"/>
            <a:ext cx="2880000" cy="288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8" y="3644153"/>
            <a:ext cx="2880000" cy="28800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205201" y="1949824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1990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05201" y="4787153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2010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092314" y="715181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SO</a:t>
            </a:r>
            <a:r>
              <a:rPr lang="hu-HU" sz="2400" b="1" baseline="-25000" dirty="0" smtClean="0">
                <a:solidFill>
                  <a:schemeClr val="accent1"/>
                </a:solidFill>
              </a:rPr>
              <a:t>4</a:t>
            </a:r>
            <a:r>
              <a:rPr lang="hu-HU" sz="2400" b="1" baseline="30000" dirty="0" smtClean="0">
                <a:solidFill>
                  <a:schemeClr val="accent1"/>
                </a:solidFill>
              </a:rPr>
              <a:t>2–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557926" y="715180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NO</a:t>
            </a:r>
            <a:r>
              <a:rPr lang="hu-HU" sz="2400" b="1" baseline="-25000" dirty="0" smtClean="0">
                <a:solidFill>
                  <a:schemeClr val="accent1"/>
                </a:solidFill>
              </a:rPr>
              <a:t>3</a:t>
            </a:r>
            <a:r>
              <a:rPr lang="hu-HU" sz="2400" b="1" baseline="30000" dirty="0" smtClean="0">
                <a:solidFill>
                  <a:schemeClr val="accent1"/>
                </a:solidFill>
              </a:rPr>
              <a:t>–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129741" y="715179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NH</a:t>
            </a:r>
            <a:r>
              <a:rPr lang="hu-HU" sz="2400" b="1" baseline="-25000" dirty="0" smtClean="0">
                <a:solidFill>
                  <a:schemeClr val="accent1"/>
                </a:solidFill>
              </a:rPr>
              <a:t>4</a:t>
            </a:r>
            <a:r>
              <a:rPr lang="hu-HU" sz="2400" b="1" baseline="30000" dirty="0" smtClean="0">
                <a:solidFill>
                  <a:schemeClr val="accent1"/>
                </a:solidFill>
              </a:rPr>
              <a:t>+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2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smtClean="0"/>
              <a:t>ra</a:t>
            </a:r>
            <a:r>
              <a:rPr lang="hu-HU" dirty="0" smtClean="0"/>
              <a:t>k</a:t>
            </a:r>
            <a:r>
              <a:rPr lang="en-US" dirty="0" smtClean="0"/>
              <a:t>ow</a:t>
            </a:r>
            <a:endParaRPr lang="hu-HU" dirty="0"/>
          </a:p>
        </p:txBody>
      </p:sp>
      <p:sp>
        <p:nvSpPr>
          <p:cNvPr id="23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5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668" y="167599"/>
            <a:ext cx="10771322" cy="11835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EMEP model calculation results for </a:t>
            </a:r>
            <a:r>
              <a:rPr lang="hu-HU" sz="3600" b="1" dirty="0" smtClean="0"/>
              <a:t>Hungary:  SO</a:t>
            </a:r>
            <a:r>
              <a:rPr lang="hu-HU" sz="3600" b="1" baseline="-25000" dirty="0" smtClean="0"/>
              <a:t>4</a:t>
            </a:r>
            <a:r>
              <a:rPr lang="hu-HU" sz="3600" b="1" baseline="30000" dirty="0" smtClean="0"/>
              <a:t>2–</a:t>
            </a:r>
            <a:endParaRPr lang="hu-HU" sz="36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2197768"/>
            <a:ext cx="3600000" cy="36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32" y="2197768"/>
            <a:ext cx="3600000" cy="360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32" y="2197768"/>
            <a:ext cx="3600000" cy="360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32" y="2197768"/>
            <a:ext cx="3600000" cy="3600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270676" y="1941872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1990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077487" y="1997532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067177" y="2020099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2005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985306" y="1956488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2010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19685" y="5582367"/>
            <a:ext cx="165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3.0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0.3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910425" y="5597343"/>
            <a:ext cx="165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1.0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0.1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784883" y="5596462"/>
            <a:ext cx="165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1.0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0.1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743910" y="5585010"/>
            <a:ext cx="195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0.8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0.09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gS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85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 descr="NO3_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2000" y="2201333"/>
            <a:ext cx="3600000" cy="3600000"/>
          </a:xfrm>
          <a:prstGeom prst="rect">
            <a:avLst/>
          </a:prstGeom>
        </p:spPr>
      </p:pic>
      <p:pic>
        <p:nvPicPr>
          <p:cNvPr id="24" name="Kép 23" descr="NO3_2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267" y="2246489"/>
            <a:ext cx="3600000" cy="3600000"/>
          </a:xfrm>
          <a:prstGeom prst="rect">
            <a:avLst/>
          </a:prstGeom>
        </p:spPr>
      </p:pic>
      <p:pic>
        <p:nvPicPr>
          <p:cNvPr id="23" name="Kép 22" descr="NO3_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044" y="2257778"/>
            <a:ext cx="3600000" cy="3600000"/>
          </a:xfrm>
          <a:prstGeom prst="rect">
            <a:avLst/>
          </a:prstGeom>
        </p:spPr>
      </p:pic>
      <p:pic>
        <p:nvPicPr>
          <p:cNvPr id="22" name="Kép 21" descr="NO3_19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23911"/>
            <a:ext cx="3600000" cy="36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294529" y="1949824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1990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41097" y="2005483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019469" y="1996245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2005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930971" y="1926009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2010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19685" y="5582367"/>
            <a:ext cx="177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0.8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0.08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811067" y="5597343"/>
            <a:ext cx="175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0.5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0.05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714127" y="5596462"/>
            <a:ext cx="172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0.6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0.06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743909" y="5585010"/>
            <a:ext cx="20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0.5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0.05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751668" y="167599"/>
            <a:ext cx="1077132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EMEP model calculation results for </a:t>
            </a: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Hungary:  NO</a:t>
            </a:r>
            <a:r>
              <a:rPr kumimoji="0" lang="hu-HU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hu-HU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27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07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 descr="NH4_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2200275"/>
            <a:ext cx="3600000" cy="3600000"/>
          </a:xfrm>
          <a:prstGeom prst="rect">
            <a:avLst/>
          </a:prstGeom>
        </p:spPr>
      </p:pic>
      <p:pic>
        <p:nvPicPr>
          <p:cNvPr id="26" name="Kép 25" descr="NH4_2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181225"/>
            <a:ext cx="3600000" cy="3600000"/>
          </a:xfrm>
          <a:prstGeom prst="rect">
            <a:avLst/>
          </a:prstGeom>
        </p:spPr>
      </p:pic>
      <p:pic>
        <p:nvPicPr>
          <p:cNvPr id="25" name="Kép 24" descr="NH4_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6525" y="2219325"/>
            <a:ext cx="3600000" cy="3600000"/>
          </a:xfrm>
          <a:prstGeom prst="rect">
            <a:avLst/>
          </a:prstGeom>
        </p:spPr>
      </p:pic>
      <p:pic>
        <p:nvPicPr>
          <p:cNvPr id="24" name="Kép 23" descr="NH4_19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38375"/>
            <a:ext cx="3600000" cy="360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7328" y="268338"/>
            <a:ext cx="10035472" cy="11835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EMEP model calculation results for </a:t>
            </a:r>
            <a:r>
              <a:rPr lang="hu-HU" sz="3600" b="1" dirty="0" smtClean="0"/>
              <a:t>Hungary: NH</a:t>
            </a:r>
            <a:r>
              <a:rPr lang="hu-HU" sz="3600" b="1" baseline="-25000" dirty="0" smtClean="0"/>
              <a:t>4</a:t>
            </a:r>
            <a:r>
              <a:rPr lang="hu-HU" sz="3600" b="1" baseline="30000" dirty="0" smtClean="0"/>
              <a:t>+</a:t>
            </a:r>
            <a:endParaRPr lang="hu-HU" sz="3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70676" y="1949824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1990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77486" y="2013435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043323" y="2099612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2005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0002533" y="2077083"/>
            <a:ext cx="10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2010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19685" y="5582367"/>
            <a:ext cx="187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3.0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0.3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910425" y="5597343"/>
            <a:ext cx="193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1.0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0.1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784883" y="5596462"/>
            <a:ext cx="18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1.0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0.1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743910" y="5585010"/>
            <a:ext cx="195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/>
                </a:solidFill>
              </a:rPr>
              <a:t>Max: 1.0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</a:p>
          <a:p>
            <a:r>
              <a:rPr lang="hu-HU" sz="1600" dirty="0" smtClean="0">
                <a:solidFill>
                  <a:schemeClr val="accent1"/>
                </a:solidFill>
              </a:rPr>
              <a:t>Min:  0.1 </a:t>
            </a:r>
            <a:r>
              <a:rPr lang="hu-HU" sz="1600" dirty="0" err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hu-HU" sz="1600" dirty="0" err="1" smtClean="0">
                <a:solidFill>
                  <a:schemeClr val="accent1"/>
                </a:solidFill>
              </a:rPr>
              <a:t>gN</a:t>
            </a:r>
            <a:r>
              <a:rPr lang="hu-HU" sz="1600" dirty="0" smtClean="0">
                <a:solidFill>
                  <a:schemeClr val="accent1"/>
                </a:solidFill>
              </a:rPr>
              <a:t>/m</a:t>
            </a:r>
            <a:r>
              <a:rPr lang="hu-HU" sz="1600" baseline="30000" dirty="0" smtClean="0">
                <a:solidFill>
                  <a:schemeClr val="accent1"/>
                </a:solidFill>
              </a:rPr>
              <a:t>3</a:t>
            </a:r>
            <a:endParaRPr lang="hu-HU" sz="1600" dirty="0">
              <a:solidFill>
                <a:schemeClr val="accent1"/>
              </a:solidFill>
            </a:endParaRPr>
          </a:p>
        </p:txBody>
      </p:sp>
      <p:sp>
        <p:nvSpPr>
          <p:cNvPr id="2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21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7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932" y="147751"/>
            <a:ext cx="11411647" cy="751151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EMEP m</a:t>
            </a:r>
            <a:r>
              <a:rPr lang="en-US" sz="3600" b="1" dirty="0" err="1" smtClean="0"/>
              <a:t>odel</a:t>
            </a:r>
            <a:r>
              <a:rPr lang="en-US" sz="3600" b="1" dirty="0" smtClean="0"/>
              <a:t> results versus measurements: K-</a:t>
            </a:r>
            <a:r>
              <a:rPr lang="en-US" sz="3600" b="1" dirty="0" err="1" smtClean="0"/>
              <a:t>puszta</a:t>
            </a:r>
            <a:endParaRPr lang="en-US" sz="3600" b="1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790" y="1365210"/>
            <a:ext cx="4052307" cy="25075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910" y="1365210"/>
            <a:ext cx="4032122" cy="2497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9131" y="4090820"/>
            <a:ext cx="4023522" cy="24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758" y="113245"/>
            <a:ext cx="10621553" cy="828642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EMEP m</a:t>
            </a:r>
            <a:r>
              <a:rPr lang="en-US" sz="3600" b="1" dirty="0" err="1" smtClean="0"/>
              <a:t>odel</a:t>
            </a:r>
            <a:r>
              <a:rPr lang="en-US" sz="3600" b="1" dirty="0" smtClean="0"/>
              <a:t> results versus measurements </a:t>
            </a:r>
            <a:r>
              <a:rPr lang="hu-HU" sz="3600" b="1" dirty="0" smtClean="0"/>
              <a:t>: Farkasfa</a:t>
            </a:r>
            <a:endParaRPr lang="hu-HU" sz="3600" b="1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341" y="1289540"/>
            <a:ext cx="4042056" cy="25011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2552" y="1289540"/>
            <a:ext cx="4029423" cy="24961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8506" y="4038851"/>
            <a:ext cx="4042056" cy="24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0027" y="2199503"/>
            <a:ext cx="9371948" cy="3987180"/>
          </a:xfrm>
        </p:spPr>
        <p:txBody>
          <a:bodyPr/>
          <a:lstStyle/>
          <a:p>
            <a:r>
              <a:rPr lang="en-US" dirty="0" smtClean="0"/>
              <a:t>Secondary inorganic aerosol (formation, precursor gases, general properties)</a:t>
            </a:r>
          </a:p>
          <a:p>
            <a:r>
              <a:rPr lang="en-US" dirty="0" smtClean="0"/>
              <a:t>Changes in precursor gases emissions</a:t>
            </a:r>
          </a:p>
          <a:p>
            <a:r>
              <a:rPr lang="en-US" dirty="0" smtClean="0"/>
              <a:t>Long-term variability of the precursor gas concentrations</a:t>
            </a:r>
          </a:p>
          <a:p>
            <a:r>
              <a:rPr lang="en-US" dirty="0" smtClean="0"/>
              <a:t>Long-term variability of the secondary inorganic aerosol concentrations</a:t>
            </a:r>
          </a:p>
          <a:p>
            <a:r>
              <a:rPr lang="en-US" dirty="0" smtClean="0"/>
              <a:t>Results of the EMEP chemical transport model for SIA</a:t>
            </a:r>
          </a:p>
          <a:p>
            <a:r>
              <a:rPr lang="en-US" dirty="0" smtClean="0"/>
              <a:t>Summary, future plans</a:t>
            </a:r>
          </a:p>
          <a:p>
            <a:endParaRPr lang="en-US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7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4114" y="147751"/>
            <a:ext cx="10621553" cy="80539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Model results versus measurements </a:t>
            </a:r>
            <a:r>
              <a:rPr lang="hu-HU" sz="3600" b="1" dirty="0" smtClean="0"/>
              <a:t>: </a:t>
            </a:r>
            <a:r>
              <a:rPr lang="hu-HU" sz="3600" b="1" dirty="0" err="1" smtClean="0"/>
              <a:t>Nyírjes</a:t>
            </a:r>
            <a:endParaRPr lang="hu-HU" sz="3600" b="1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060" y="1294727"/>
            <a:ext cx="4034596" cy="249654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6650" y="1294727"/>
            <a:ext cx="4043069" cy="25045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4048" y="3970948"/>
            <a:ext cx="4018823" cy="24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252" y="189823"/>
            <a:ext cx="5952207" cy="7677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Summary, future plans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0883" y="1293962"/>
            <a:ext cx="10217576" cy="5063705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Conclusions</a:t>
            </a:r>
          </a:p>
          <a:p>
            <a:pPr lvl="1"/>
            <a:r>
              <a:rPr lang="en-GB" sz="2000" dirty="0" smtClean="0"/>
              <a:t>Changes in the period of 1990-2010 :</a:t>
            </a:r>
          </a:p>
          <a:p>
            <a:pPr lvl="2"/>
            <a:r>
              <a:rPr lang="en-GB" dirty="0" smtClean="0"/>
              <a:t>precursor gases emission:                 </a:t>
            </a:r>
            <a:r>
              <a:rPr lang="en-GB" b="1" dirty="0" smtClean="0"/>
              <a:t>SO</a:t>
            </a:r>
            <a:r>
              <a:rPr lang="en-GB" b="1" baseline="-25000" dirty="0" smtClean="0"/>
              <a:t>2</a:t>
            </a:r>
            <a:r>
              <a:rPr lang="en-GB" dirty="0" smtClean="0"/>
              <a:t>:     -96%,      </a:t>
            </a:r>
            <a:r>
              <a:rPr lang="en-GB" b="1" dirty="0" smtClean="0"/>
              <a:t>NO</a:t>
            </a:r>
            <a:r>
              <a:rPr lang="en-GB" b="1" baseline="-25000" dirty="0" smtClean="0"/>
              <a:t>x</a:t>
            </a:r>
            <a:r>
              <a:rPr lang="en-GB" dirty="0" smtClean="0"/>
              <a:t>:     -46 %,     </a:t>
            </a:r>
            <a:r>
              <a:rPr lang="en-GB" b="1" dirty="0" smtClean="0"/>
              <a:t>NH</a:t>
            </a:r>
            <a:r>
              <a:rPr lang="en-GB" b="1" baseline="-25000" dirty="0" smtClean="0"/>
              <a:t>3</a:t>
            </a:r>
            <a:r>
              <a:rPr lang="en-GB" dirty="0" smtClean="0"/>
              <a:t> :     -51%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precursor gases concentration: </a:t>
            </a:r>
          </a:p>
          <a:p>
            <a:pPr lvl="3"/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r>
              <a:rPr lang="en-GB" dirty="0" smtClean="0"/>
              <a:t> and NO</a:t>
            </a:r>
            <a:r>
              <a:rPr lang="en-GB" baseline="-25000" dirty="0" smtClean="0"/>
              <a:t>2</a:t>
            </a:r>
            <a:r>
              <a:rPr lang="en-GB" dirty="0" smtClean="0"/>
              <a:t> concentration decreased</a:t>
            </a:r>
          </a:p>
          <a:p>
            <a:pPr lvl="3"/>
            <a:r>
              <a:rPr lang="en-GB" dirty="0" smtClean="0"/>
              <a:t>in spite of the reduction of NH</a:t>
            </a:r>
            <a:r>
              <a:rPr lang="en-GB" baseline="-25000" dirty="0" smtClean="0"/>
              <a:t>3</a:t>
            </a:r>
            <a:r>
              <a:rPr lang="en-GB" dirty="0" smtClean="0"/>
              <a:t> emission, the concentration of ammonia did not decrease</a:t>
            </a:r>
          </a:p>
          <a:p>
            <a:pPr lvl="2"/>
            <a:r>
              <a:rPr lang="en-GB" dirty="0" smtClean="0"/>
              <a:t>The reduced SO</a:t>
            </a:r>
            <a:r>
              <a:rPr lang="en-GB" baseline="-25000" dirty="0" smtClean="0"/>
              <a:t>2</a:t>
            </a:r>
            <a:r>
              <a:rPr lang="en-GB" dirty="0" smtClean="0"/>
              <a:t> concentration decreases the rate of conversion of NH3 to </a:t>
            </a:r>
            <a:r>
              <a:rPr lang="en-GB" dirty="0" smtClean="0"/>
              <a:t>ammonium-</a:t>
            </a:r>
            <a:r>
              <a:rPr lang="en-GB" dirty="0" err="1" smtClean="0"/>
              <a:t>sul</a:t>
            </a:r>
            <a:r>
              <a:rPr lang="hu-HU" dirty="0" smtClean="0"/>
              <a:t>f</a:t>
            </a:r>
            <a:r>
              <a:rPr lang="en-GB" dirty="0" smtClean="0"/>
              <a:t>ate</a:t>
            </a:r>
            <a:r>
              <a:rPr lang="en-GB" dirty="0" smtClean="0"/>
              <a:t>, and the ammonia remains in the </a:t>
            </a:r>
            <a:r>
              <a:rPr lang="en-GB" dirty="0" smtClean="0"/>
              <a:t>gas </a:t>
            </a:r>
            <a:r>
              <a:rPr lang="en-GB" dirty="0" smtClean="0"/>
              <a:t>phase (1990-2000)</a:t>
            </a:r>
          </a:p>
          <a:p>
            <a:pPr lvl="2"/>
            <a:r>
              <a:rPr lang="en-GB" dirty="0" smtClean="0"/>
              <a:t>After 2000 the emission of SO2 did not change significantly, the concentration of NH3  did not increase further, the concentration of ammonium begins to decrease</a:t>
            </a:r>
          </a:p>
          <a:p>
            <a:pPr lvl="2"/>
            <a:endParaRPr lang="en-GB" dirty="0" smtClean="0"/>
          </a:p>
          <a:p>
            <a:pPr lvl="1"/>
            <a:r>
              <a:rPr lang="en-GB" sz="2000" dirty="0" smtClean="0"/>
              <a:t>Results of the EMEP model:</a:t>
            </a:r>
          </a:p>
          <a:p>
            <a:pPr lvl="2"/>
            <a:r>
              <a:rPr lang="en-GB" dirty="0" smtClean="0"/>
              <a:t>In case of K-puszta the behaviour of the model compared to the measured data is inverse before 2000 and after 2000, </a:t>
            </a:r>
          </a:p>
          <a:p>
            <a:pPr lvl="2"/>
            <a:r>
              <a:rPr lang="en-GB" dirty="0" smtClean="0"/>
              <a:t>In case of ammonium and </a:t>
            </a:r>
            <a:r>
              <a:rPr lang="en-GB" dirty="0" err="1" smtClean="0"/>
              <a:t>sul</a:t>
            </a:r>
            <a:r>
              <a:rPr lang="hu-HU" smtClean="0"/>
              <a:t>f</a:t>
            </a:r>
            <a:r>
              <a:rPr lang="en-GB" smtClean="0"/>
              <a:t>ate </a:t>
            </a:r>
            <a:r>
              <a:rPr lang="en-GB" dirty="0" smtClean="0"/>
              <a:t>the measured and calculated values are close to each other for all three station in Hungary, </a:t>
            </a:r>
          </a:p>
          <a:p>
            <a:pPr lvl="2"/>
            <a:r>
              <a:rPr lang="en-GB" dirty="0" smtClean="0"/>
              <a:t>In case of  nitrate the model over predicts  the measured values for Farkasfa  and Nyírjes stations, but for K-puszta the model under predicts  the measured values, </a:t>
            </a:r>
          </a:p>
          <a:p>
            <a:pPr lvl="2"/>
            <a:r>
              <a:rPr lang="en-GB" dirty="0" smtClean="0"/>
              <a:t>Questions:     What are the representativeness of the measurements in case of the stations?</a:t>
            </a:r>
          </a:p>
          <a:p>
            <a:pPr marL="521208" lvl="2" indent="0">
              <a:buNone/>
            </a:pPr>
            <a:r>
              <a:rPr lang="en-GB" dirty="0" smtClean="0"/>
              <a:t>                                How reliable are the emission data?</a:t>
            </a:r>
          </a:p>
          <a:p>
            <a:pPr marL="521208" lvl="2" indent="0">
              <a:buNone/>
            </a:pPr>
            <a:r>
              <a:rPr lang="en-GB" dirty="0" smtClean="0"/>
              <a:t>                          </a:t>
            </a:r>
          </a:p>
          <a:p>
            <a:r>
              <a:rPr lang="en-GB" b="1" u="sng" dirty="0" smtClean="0"/>
              <a:t>Future plans:</a:t>
            </a:r>
          </a:p>
          <a:p>
            <a:pPr lvl="1"/>
            <a:r>
              <a:rPr lang="en-GB" dirty="0" smtClean="0"/>
              <a:t>Identification of sources</a:t>
            </a:r>
          </a:p>
          <a:p>
            <a:pPr lvl="1"/>
            <a:r>
              <a:rPr lang="en-GB" dirty="0" smtClean="0"/>
              <a:t>Investigate the role of meteorological parameters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2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1635749"/>
            <a:ext cx="4846320" cy="23876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026" y="144351"/>
            <a:ext cx="9371949" cy="1183566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smtClean="0"/>
              <a:t>econdary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/>
              <a:t>norganic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/>
              <a:t>erosol - SIA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169" y="1566000"/>
            <a:ext cx="10042902" cy="4912291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Formation:  result of chemical reactions or physical transformations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Production </a:t>
            </a:r>
            <a:r>
              <a:rPr lang="en-US" sz="2000" dirty="0"/>
              <a:t>of secondary sulfates and/or nitrates strongly </a:t>
            </a:r>
            <a:r>
              <a:rPr lang="en-US" sz="2000" dirty="0" smtClean="0"/>
              <a:t>depends </a:t>
            </a:r>
            <a:r>
              <a:rPr lang="en-US" sz="2000" dirty="0"/>
              <a:t>on </a:t>
            </a:r>
            <a:r>
              <a:rPr lang="en-US" sz="2000" u="sng" dirty="0" smtClean="0"/>
              <a:t>several </a:t>
            </a:r>
            <a:r>
              <a:rPr lang="en-US" sz="2000" u="sng" dirty="0"/>
              <a:t>chemical </a:t>
            </a:r>
            <a:r>
              <a:rPr lang="en-US" sz="2000" dirty="0"/>
              <a:t>and </a:t>
            </a:r>
            <a:r>
              <a:rPr lang="en-US" sz="2000" u="sng" dirty="0"/>
              <a:t>micro-meteorological </a:t>
            </a:r>
            <a:r>
              <a:rPr lang="en-US" sz="2000" u="sng" dirty="0" smtClean="0"/>
              <a:t>factors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levels </a:t>
            </a:r>
            <a:r>
              <a:rPr lang="en-US" sz="2000" dirty="0" smtClean="0"/>
              <a:t>of gaseous </a:t>
            </a:r>
            <a:r>
              <a:rPr lang="en-US" sz="2000" dirty="0"/>
              <a:t>precursors,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concentrations of atmospheric oxidants, </a:t>
            </a:r>
            <a:endParaRPr lang="en-US" sz="2000" dirty="0" smtClean="0"/>
          </a:p>
          <a:p>
            <a:pPr lvl="1"/>
            <a:r>
              <a:rPr lang="en-US" sz="2000" dirty="0" smtClean="0"/>
              <a:t>the characteristics of </a:t>
            </a:r>
            <a:r>
              <a:rPr lang="en-US" sz="2000" dirty="0"/>
              <a:t>preexisting </a:t>
            </a:r>
            <a:r>
              <a:rPr lang="en-US" sz="2000" dirty="0" smtClean="0"/>
              <a:t>aerosol,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air temperature and </a:t>
            </a:r>
            <a:r>
              <a:rPr lang="en-US" sz="2000" dirty="0" smtClean="0"/>
              <a:t>humidity</a:t>
            </a:r>
            <a:r>
              <a:rPr lang="hu-HU" sz="2000" dirty="0" smtClean="0"/>
              <a:t>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SIA is almost completely of anthropogenic origin, as its precursor gases are largely emitted by traffic, energy production and agricultural sources.</a:t>
            </a:r>
            <a:endParaRPr lang="hu-HU" sz="2000" dirty="0" smtClean="0"/>
          </a:p>
          <a:p>
            <a:r>
              <a:rPr lang="hu-HU" sz="2000" dirty="0" smtClean="0"/>
              <a:t>S</a:t>
            </a:r>
            <a:r>
              <a:rPr lang="en-US" sz="2000" dirty="0" err="1" smtClean="0"/>
              <a:t>econdary</a:t>
            </a:r>
            <a:r>
              <a:rPr lang="en-US" sz="2000" dirty="0" smtClean="0"/>
              <a:t> aerosol concentrations do not have a  linear relationship with emission levels and the cross-pollutants effects make them complicated to model and predict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main components of SIA are: sulfate (SO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2–</a:t>
            </a:r>
            <a:r>
              <a:rPr lang="en-US" sz="2000" dirty="0" smtClean="0"/>
              <a:t>), nitrate (NO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–</a:t>
            </a:r>
            <a:r>
              <a:rPr lang="en-US" sz="2000" dirty="0" smtClean="0"/>
              <a:t>) and </a:t>
            </a:r>
            <a:r>
              <a:rPr lang="hu-HU" sz="2000" dirty="0" smtClean="0"/>
              <a:t>a</a:t>
            </a:r>
            <a:r>
              <a:rPr lang="en-US" sz="2000" dirty="0" err="1" smtClean="0"/>
              <a:t>mmonium</a:t>
            </a:r>
            <a:r>
              <a:rPr lang="en-US" sz="2000" dirty="0" smtClean="0"/>
              <a:t> (NH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</a:t>
            </a:r>
            <a:r>
              <a:rPr lang="hu-HU" sz="2000" dirty="0" smtClean="0"/>
              <a:t>.</a:t>
            </a: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Precursor gases : 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,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VOCs, OH, …</a:t>
            </a:r>
          </a:p>
        </p:txBody>
      </p:sp>
      <p:pic>
        <p:nvPicPr>
          <p:cNvPr id="6" name="Kép 5" descr="S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3018" y="2443930"/>
            <a:ext cx="3077463" cy="1765518"/>
          </a:xfrm>
          <a:prstGeom prst="rect">
            <a:avLst/>
          </a:prstGeom>
        </p:spPr>
      </p:pic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9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026" y="640298"/>
            <a:ext cx="9371949" cy="11835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are the secondary inorganic aerosol important?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5783" y="2476310"/>
            <a:ext cx="9121071" cy="3436294"/>
          </a:xfrm>
        </p:spPr>
        <p:txBody>
          <a:bodyPr>
            <a:normAutofit/>
          </a:bodyPr>
          <a:lstStyle/>
          <a:p>
            <a:r>
              <a:rPr lang="en-US" smtClean="0"/>
              <a:t>Their important role in </a:t>
            </a:r>
          </a:p>
          <a:p>
            <a:pPr lvl="1"/>
            <a:r>
              <a:rPr lang="en-US" smtClean="0"/>
              <a:t>climate change</a:t>
            </a:r>
          </a:p>
          <a:p>
            <a:pPr lvl="1"/>
            <a:r>
              <a:rPr lang="en-US" smtClean="0"/>
              <a:t>atmospheric visibility reduction</a:t>
            </a:r>
          </a:p>
          <a:p>
            <a:pPr lvl="1"/>
            <a:r>
              <a:rPr lang="en-US" smtClean="0"/>
              <a:t>acidification, eutrophication</a:t>
            </a:r>
          </a:p>
          <a:p>
            <a:r>
              <a:rPr lang="en-US" smtClean="0"/>
              <a:t>Effects on </a:t>
            </a:r>
          </a:p>
          <a:p>
            <a:pPr lvl="1"/>
            <a:r>
              <a:rPr lang="en-US" smtClean="0"/>
              <a:t>the Earth's radiation balance</a:t>
            </a:r>
          </a:p>
          <a:p>
            <a:pPr lvl="1"/>
            <a:r>
              <a:rPr lang="en-US" smtClean="0"/>
              <a:t>the ecosystem</a:t>
            </a:r>
          </a:p>
          <a:p>
            <a:pPr lvl="1"/>
            <a:r>
              <a:rPr lang="en-US" smtClean="0"/>
              <a:t>the human health:  </a:t>
            </a:r>
            <a:r>
              <a:rPr lang="en-US"/>
              <a:t>variety of respiratory illnesses, cardiovascular problems and life-expectancy </a:t>
            </a:r>
            <a:r>
              <a:rPr lang="en-US" smtClean="0"/>
              <a:t>reduction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19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2277" y="511251"/>
            <a:ext cx="9371949" cy="83391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Chemical composition o</a:t>
            </a:r>
            <a:r>
              <a:rPr lang="hu-HU" sz="3600" b="1" dirty="0" smtClean="0"/>
              <a:t>f</a:t>
            </a:r>
            <a:r>
              <a:rPr lang="en-US" sz="3600" b="1" dirty="0" smtClean="0"/>
              <a:t> the fine aerosol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044" y="2093223"/>
            <a:ext cx="8687118" cy="329243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 secondary inorganic aerosol (SIA) comprises on average up to 50% of the total PM mass concentrations  (remarkable spatial and temporal variability)</a:t>
            </a:r>
          </a:p>
          <a:p>
            <a:endParaRPr lang="en-US" dirty="0" smtClean="0"/>
          </a:p>
          <a:p>
            <a:r>
              <a:rPr lang="en-US" dirty="0" smtClean="0"/>
              <a:t>Europe:   sulfate :  11 - 35% , nitrate: </a:t>
            </a:r>
            <a:r>
              <a:rPr lang="en-US" dirty="0"/>
              <a:t>1% </a:t>
            </a:r>
            <a:r>
              <a:rPr lang="en-US" dirty="0" smtClean="0"/>
              <a:t>- </a:t>
            </a:r>
            <a:r>
              <a:rPr lang="en-US" dirty="0"/>
              <a:t>24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USA, Los-Angeles:    sulfate :  20 - 30% , nitrate: 5% - 10%</a:t>
            </a:r>
          </a:p>
          <a:p>
            <a:endParaRPr lang="en-US" dirty="0" smtClean="0"/>
          </a:p>
          <a:p>
            <a:r>
              <a:rPr lang="en-US" dirty="0" smtClean="0"/>
              <a:t>Hungary, K-</a:t>
            </a:r>
            <a:r>
              <a:rPr lang="en-US" dirty="0" err="1" smtClean="0"/>
              <a:t>puszta</a:t>
            </a:r>
            <a:r>
              <a:rPr lang="en-US" dirty="0" smtClean="0"/>
              <a:t>:  sulfate :  37% , nitrate:  4%</a:t>
            </a:r>
            <a:endParaRPr lang="en-US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6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zövegdoboz 1"/>
          <p:cNvSpPr txBox="1">
            <a:spLocks noChangeArrowheads="1"/>
          </p:cNvSpPr>
          <p:nvPr/>
        </p:nvSpPr>
        <p:spPr bwMode="auto">
          <a:xfrm>
            <a:off x="3071180" y="965858"/>
            <a:ext cx="719425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3400" b="1" dirty="0" smtClean="0">
                <a:solidFill>
                  <a:schemeClr val="accent1"/>
                </a:solidFill>
                <a:latin typeface="+mj-lt"/>
              </a:rPr>
              <a:t>Gothenburg Protocol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hu-HU" sz="3400" b="1" dirty="0" smtClean="0">
                <a:solidFill>
                  <a:schemeClr val="accent1"/>
                </a:solidFill>
                <a:latin typeface="+mj-lt"/>
              </a:rPr>
              <a:t>Emission reduction commitments</a:t>
            </a:r>
            <a:endParaRPr lang="hu-HU" sz="20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3400" b="1" dirty="0" smtClean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97130"/>
              </p:ext>
            </p:extLst>
          </p:nvPr>
        </p:nvGraphicFramePr>
        <p:xfrm>
          <a:off x="1645921" y="3050742"/>
          <a:ext cx="8807507" cy="2361987"/>
        </p:xfrm>
        <a:graphic>
          <a:graphicData uri="http://schemas.openxmlformats.org/drawingml/2006/table">
            <a:tbl>
              <a:tblPr/>
              <a:tblGrid>
                <a:gridCol w="1065474"/>
                <a:gridCol w="811033"/>
                <a:gridCol w="1091262"/>
                <a:gridCol w="930748"/>
                <a:gridCol w="1063615"/>
                <a:gridCol w="930663"/>
                <a:gridCol w="961343"/>
                <a:gridCol w="876564"/>
                <a:gridCol w="1076805"/>
              </a:tblGrid>
              <a:tr h="445032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Convention Party</a:t>
                      </a:r>
                      <a:endParaRPr lang="en-US" sz="1600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Gothenburg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Protocol</a:t>
                      </a:r>
                      <a:endParaRPr lang="en-US" sz="16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hu-H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hu-H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hu-H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VOC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hu-H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r>
                        <a:rPr lang="en-US" sz="1600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year</a:t>
                      </a:r>
                      <a:endParaRPr lang="en-US" sz="16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8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Hungary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hu-H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2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48">
                <a:tc rowSpan="2">
                  <a:txBody>
                    <a:bodyPr/>
                    <a:lstStyle/>
                    <a:p>
                      <a:r>
                        <a:rPr lang="hu-HU" sz="1400" b="1" i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European Union</a:t>
                      </a:r>
                      <a:endParaRPr lang="hu-HU" sz="1400" b="1" i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hu-H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94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49%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hu-H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78" name="Picture 12" descr="http://www.unece.org/uploads/pics/lrtap_cmyk_logo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8" y="1079016"/>
            <a:ext cx="19446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TFMM 2015 annual meeting - </a:t>
            </a:r>
            <a:r>
              <a:rPr lang="hu-HU" sz="800" dirty="0" smtClean="0"/>
              <a:t>K</a:t>
            </a:r>
            <a:r>
              <a:rPr lang="en-US" sz="800" dirty="0" err="1" smtClean="0"/>
              <a:t>ra</a:t>
            </a:r>
            <a:r>
              <a:rPr lang="hu-HU" sz="800" dirty="0" smtClean="0"/>
              <a:t>k</a:t>
            </a:r>
            <a:r>
              <a:rPr lang="en-US" sz="800" dirty="0" err="1" smtClean="0"/>
              <a:t>ow</a:t>
            </a:r>
            <a:endParaRPr lang="hu-HU" sz="800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5-8 May 2015</a:t>
            </a:r>
            <a:r>
              <a:rPr lang="hu-HU" sz="800" dirty="0" smtClean="0"/>
              <a:t>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3616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298" y="275463"/>
            <a:ext cx="8504430" cy="11835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Long-term variability of the precursor gases emissions in Hungary (1990-2010)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307902" y="2993366"/>
            <a:ext cx="288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National emission ceilings</a:t>
            </a:r>
          </a:p>
          <a:p>
            <a:r>
              <a:rPr lang="en-US" sz="1600" smtClean="0"/>
              <a:t>from the Gothenburg Protocol</a:t>
            </a:r>
          </a:p>
          <a:p>
            <a:endParaRPr lang="en-US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004" y="1849743"/>
            <a:ext cx="7710970" cy="39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Egyenes összekötő nyíllal 10"/>
          <p:cNvCxnSpPr/>
          <p:nvPr/>
        </p:nvCxnSpPr>
        <p:spPr>
          <a:xfrm flipH="1">
            <a:off x="8619214" y="3193935"/>
            <a:ext cx="664834" cy="3429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8603311" y="2981739"/>
            <a:ext cx="690393" cy="1808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595360" y="3233342"/>
            <a:ext cx="707467" cy="43220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3144" y="276087"/>
            <a:ext cx="10313401" cy="1183566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 Air Pollution Monitoring Network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US" b="1" dirty="0" smtClean="0"/>
              <a:t>of Hungary</a:t>
            </a:r>
            <a:endParaRPr lang="hu-HU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smtClean="0"/>
              <a:t>K</a:t>
            </a:r>
            <a:r>
              <a:rPr lang="en-US" dirty="0" err="1" smtClean="0"/>
              <a:t>ra</a:t>
            </a:r>
            <a:r>
              <a:rPr lang="hu-HU" dirty="0" smtClean="0"/>
              <a:t>k</a:t>
            </a:r>
            <a:r>
              <a:rPr lang="en-US" dirty="0" err="1" smtClean="0"/>
              <a:t>ow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6" y="1831612"/>
            <a:ext cx="7506748" cy="4829849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2397239" y="4322409"/>
            <a:ext cx="973540" cy="7779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677083" y="4286092"/>
            <a:ext cx="973540" cy="7779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062610" y="2993834"/>
            <a:ext cx="973540" cy="7779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5" descr="allomas_siof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287" y="1354380"/>
            <a:ext cx="1796135" cy="186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artalom helye 3" descr="allomas_hegyhats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67501" y="2095422"/>
            <a:ext cx="1139529" cy="2160044"/>
          </a:xfrm>
        </p:spPr>
      </p:pic>
      <p:pic>
        <p:nvPicPr>
          <p:cNvPr id="12" name="Picture 3" descr="allomas_hortoba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6737" y="3704095"/>
            <a:ext cx="2821914" cy="150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27" descr="allomas_nyirj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297" y="1332855"/>
            <a:ext cx="2330479" cy="14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27" descr="D:\Ferenczi\KEPEK\leo\2006-04-26 00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689" y="4889715"/>
            <a:ext cx="2146515" cy="16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3" descr="allomas_kpuszt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5967" y="4901957"/>
            <a:ext cx="2278807" cy="17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0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364210" y="0"/>
            <a:ext cx="10972800" cy="1143000"/>
          </a:xfrm>
        </p:spPr>
        <p:txBody>
          <a:bodyPr/>
          <a:lstStyle/>
          <a:p>
            <a:r>
              <a:rPr lang="hu-HU" b="1" dirty="0" smtClean="0"/>
              <a:t> Monitoring program of K-puszta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3662" y="1418095"/>
            <a:ext cx="10972800" cy="5160936"/>
          </a:xfrm>
        </p:spPr>
        <p:txBody>
          <a:bodyPr rtlCol="0">
            <a:normAutofit lnSpcReduction="10000"/>
          </a:bodyPr>
          <a:lstStyle/>
          <a:p>
            <a:r>
              <a:rPr lang="en-US" sz="2400" b="1" u="sng" dirty="0" smtClean="0"/>
              <a:t>Trace gases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000" dirty="0" smtClean="0"/>
              <a:t>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HNO</a:t>
            </a:r>
            <a:r>
              <a:rPr lang="en-US" sz="2000" baseline="-25000" dirty="0" smtClean="0"/>
              <a:t>3</a:t>
            </a:r>
            <a:r>
              <a:rPr lang="en-US" sz="2000" b="1" dirty="0" smtClean="0"/>
              <a:t> 	</a:t>
            </a:r>
          </a:p>
          <a:p>
            <a:r>
              <a:rPr lang="en-US" sz="2400" b="1" u="sng" dirty="0" smtClean="0"/>
              <a:t>Aerosol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000" dirty="0" smtClean="0"/>
              <a:t>sulfate, nitrate, ammonium, sodium, </a:t>
            </a:r>
            <a:r>
              <a:rPr lang="en-US" sz="2000" dirty="0" err="1" smtClean="0"/>
              <a:t>potasium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calcium, magnesium, heavy metals , PM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, PM</a:t>
            </a:r>
            <a:r>
              <a:rPr lang="en-US" sz="2000" baseline="-25000" dirty="0" smtClean="0"/>
              <a:t>2.5</a:t>
            </a:r>
            <a:r>
              <a:rPr lang="en-US" sz="2000" b="1" dirty="0" smtClean="0"/>
              <a:t>	</a:t>
            </a:r>
          </a:p>
          <a:p>
            <a:r>
              <a:rPr lang="en-US" sz="2400" b="1" u="sng" dirty="0" smtClean="0"/>
              <a:t>Inorganic compounds in precipitation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000" dirty="0" smtClean="0"/>
              <a:t>pH, conductivity, sulfate, nitrate, ammonium, chloride, sodium, magnesium, calcium, potassium, heavy metals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K-</a:t>
            </a:r>
            <a:r>
              <a:rPr lang="en-US" sz="2400" b="1" dirty="0" err="1" smtClean="0"/>
              <a:t>puszta</a:t>
            </a:r>
            <a:r>
              <a:rPr lang="en-US" sz="2400" b="1" dirty="0" smtClean="0"/>
              <a:t> is our reference station, member of the EMEP and WMO/GAW networks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/>
              <a:t>The monitoring program of this station is the widest</a:t>
            </a:r>
          </a:p>
          <a:p>
            <a:r>
              <a:rPr lang="en-US" sz="2400" b="1" dirty="0" smtClean="0"/>
              <a:t>The measurement at K-</a:t>
            </a:r>
            <a:r>
              <a:rPr lang="en-US" sz="2400" b="1" dirty="0" err="1" smtClean="0"/>
              <a:t>puszta</a:t>
            </a:r>
            <a:r>
              <a:rPr lang="en-US" sz="2400" b="1" dirty="0" smtClean="0"/>
              <a:t> started:  SO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1973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             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1974</a:t>
            </a:r>
          </a:p>
        </p:txBody>
      </p:sp>
      <p:pic>
        <p:nvPicPr>
          <p:cNvPr id="9220" name="Kép 3" descr="allomas_kpusz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845" y="888086"/>
            <a:ext cx="3528448" cy="2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TFMM 2015 annual meeting - </a:t>
            </a:r>
            <a:r>
              <a:rPr lang="hu-HU" dirty="0" err="1" smtClean="0"/>
              <a:t>Krakow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5-8 May 2015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Szélesvásznú</PresentationFormat>
  <Paragraphs>227</Paragraphs>
  <Slides>22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Symbol</vt:lpstr>
      <vt:lpstr>Times New Roman</vt:lpstr>
      <vt:lpstr>Ecology 16x9</vt:lpstr>
      <vt:lpstr>Statistical analysis of the secondary inorganic aerosol in Hungary using background measurements and model calculations</vt:lpstr>
      <vt:lpstr>Overview</vt:lpstr>
      <vt:lpstr>Secondary Inorganic Aerosol - SIA</vt:lpstr>
      <vt:lpstr>Why are the secondary inorganic aerosol important?</vt:lpstr>
      <vt:lpstr>Chemical composition of the fine aerosol</vt:lpstr>
      <vt:lpstr>PowerPoint bemutató</vt:lpstr>
      <vt:lpstr>Long-term variability of the precursor gases emissions in Hungary (1990-2010)</vt:lpstr>
      <vt:lpstr>Background Air Pollution Monitoring Network  of Hungary</vt:lpstr>
      <vt:lpstr> Monitoring program of K-puszta</vt:lpstr>
      <vt:lpstr>Monitoring program of Farkasfa and Nyírjes stations</vt:lpstr>
      <vt:lpstr> Temporal variability of yearly average of SO2, NO2 and NH3  concentrations at K-puszta  station  (1990 -2010)</vt:lpstr>
      <vt:lpstr>Temporal variability of yearly average concentrations of main ions in  the secondary inorganic aerosol at K-puszta station (1990 -2010)</vt:lpstr>
      <vt:lpstr>Temporal variability of yearly average SIA concentrations at the background stations of Hungary (2000-2010)</vt:lpstr>
      <vt:lpstr>EMEP model calculation results for SIA (1990 and 2010)</vt:lpstr>
      <vt:lpstr>EMEP model calculation results for Hungary:  SO42–</vt:lpstr>
      <vt:lpstr>PowerPoint bemutató</vt:lpstr>
      <vt:lpstr>EMEP model calculation results for Hungary: NH4+</vt:lpstr>
      <vt:lpstr>EMEP model results versus measurements: K-puszta</vt:lpstr>
      <vt:lpstr>EMEP model results versus measurements : Farkasfa</vt:lpstr>
      <vt:lpstr>Model results versus measurements : Nyírjes</vt:lpstr>
      <vt:lpstr>Summary, future plans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2015-02-25T12:20:14Z</dcterms:created>
  <dcterms:modified xsi:type="dcterms:W3CDTF">2015-05-05T11:19:57Z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